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Roboto Medium"/>
      <p:regular r:id="rId27"/>
      <p:bold r:id="rId28"/>
      <p:italic r:id="rId29"/>
      <p:boldItalic r:id="rId30"/>
    </p:embeddedFont>
    <p:embeddedFont>
      <p:font typeface="Oswald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33" roundtripDataSignature="AMtx7mhbm8MuRBXXaIzaJlBr8qoHgtNJ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B3CD987-B0A8-4F03-8C4A-B2F3BBBCAAD1}">
  <a:tblStyle styleId="{8B3CD987-B0A8-4F03-8C4A-B2F3BBBCAAD1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accent2">
              <a:alpha val="40000"/>
            </a:schemeClr>
          </a:solidFill>
        </a:fill>
      </a:tcStyle>
    </a:band1H>
    <a:band2H>
      <a:tcTxStyle/>
    </a:band2H>
    <a:band1V>
      <a:tcTxStyle/>
      <a:tcStyle>
        <a:tcBdr>
          <a:top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TxStyle/>
    </a:band2V>
    <a:lastCol>
      <a:tcTxStyle b="on" i="off"/>
      <a:tcStyle>
        <a:tcBdr>
          <a:lef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lastCol>
    <a:firstCol>
      <a:tcTxStyle b="on" i="off"/>
      <a:tcStyle>
        <a:tcBdr>
          <a:lef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firstCol>
    <a:lastRow>
      <a:tcTxStyle b="on" i="off"/>
      <a:tcStyle>
        <a:tcBdr>
          <a:lef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lef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2"/>
          </a:solidFill>
        </a:fill>
      </a:tcStyle>
    </a:firstRow>
    <a:neCell>
      <a:tcTxStyle/>
    </a:neCell>
    <a:nwCell>
      <a:tcTxStyle/>
    </a:nwCell>
  </a:tblStyle>
  <a:tblStyle styleId="{847C86D8-899C-45C8-8A15-BF48F75F33DE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E0496A7-7812-43E4-AD78-55571C0B0FB2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RobotoMedium-bold.fntdata"/><Relationship Id="rId27" Type="http://schemas.openxmlformats.org/officeDocument/2006/relationships/font" Target="fonts/RobotoMedium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Medium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swald-regular.fntdata"/><Relationship Id="rId30" Type="http://schemas.openxmlformats.org/officeDocument/2006/relationships/font" Target="fonts/RobotoMedium-boldItalic.fntdata"/><Relationship Id="rId11" Type="http://schemas.openxmlformats.org/officeDocument/2006/relationships/slide" Target="slides/slide5.xml"/><Relationship Id="rId33" Type="http://customschemas.google.com/relationships/presentationmetadata" Target="metadata"/><Relationship Id="rId10" Type="http://schemas.openxmlformats.org/officeDocument/2006/relationships/slide" Target="slides/slide4.xml"/><Relationship Id="rId32" Type="http://schemas.openxmlformats.org/officeDocument/2006/relationships/font" Target="fonts/Oswald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rgbClr val="FF0000"/>
                </a:solidFill>
              </a:rPr>
              <a:t>Εδώ θα πουμε και τι άλλο δοκιμασαμε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3cbce4977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a3cbce497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3cbce497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a3cbce497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rgbClr val="FF0000"/>
                </a:solidFill>
              </a:rPr>
              <a:t>Εδώ θα πουμε και τι άλλο δοκιμασαμε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3cbce4977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a3cbce497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a3cbce4977_0_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a3cbce497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a3cbce4977_1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a3cbce4977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αναλυτικά, τα νευρωνικά δίκτυα αναπτύχθηκαν με σκοπό να διαχωρίζουν τα claims και τα evidences των επιστημονικών άρθρων κοινωνικού χαρακτήρα και με αυτόν τον τρόπο μπορεί να διευκρινιστεί το αν η κοινωνία εξελίσσεται προς την επίτευξη αυτών των στόχων.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Αυτό πρακτικά σημαίνει ότι υπάρχουν 9 άρθρα από τα 890, τα οποία όχι μόνο καταλήγουν στο ίδιο συμπέρασμα, αλλά το διατυπώνουν και με τον ίδιο τρόπο.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rgbClr val="FF0000"/>
                </a:solidFill>
              </a:rPr>
              <a:t>Εδώ θα πουμε και τι άλλο δοκιμασαμε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8"/>
          <p:cNvSpPr/>
          <p:nvPr/>
        </p:nvSpPr>
        <p:spPr>
          <a:xfrm>
            <a:off x="0" y="0"/>
            <a:ext cx="23052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38"/>
          <p:cNvSpPr txBox="1"/>
          <p:nvPr>
            <p:ph type="ctrTitle"/>
          </p:nvPr>
        </p:nvSpPr>
        <p:spPr>
          <a:xfrm>
            <a:off x="2680325" y="3512900"/>
            <a:ext cx="57504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None/>
              <a:defRPr sz="4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None/>
              <a:defRPr sz="5200">
                <a:solidFill>
                  <a:srgbClr val="1A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None/>
              <a:defRPr sz="5200">
                <a:solidFill>
                  <a:srgbClr val="1A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None/>
              <a:defRPr sz="5200">
                <a:solidFill>
                  <a:srgbClr val="1A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None/>
              <a:defRPr sz="5200">
                <a:solidFill>
                  <a:srgbClr val="1A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None/>
              <a:defRPr sz="5200">
                <a:solidFill>
                  <a:srgbClr val="1A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None/>
              <a:defRPr sz="5200">
                <a:solidFill>
                  <a:srgbClr val="1A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None/>
              <a:defRPr sz="5200">
                <a:solidFill>
                  <a:srgbClr val="1A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None/>
              <a:defRPr sz="5200">
                <a:solidFill>
                  <a:srgbClr val="1A1919"/>
                </a:solidFill>
              </a:defRPr>
            </a:lvl9pPr>
          </a:lstStyle>
          <a:p/>
        </p:txBody>
      </p:sp>
      <p:sp>
        <p:nvSpPr>
          <p:cNvPr id="11" name="Google Shape;11;p38"/>
          <p:cNvSpPr txBox="1"/>
          <p:nvPr>
            <p:ph idx="1" type="subTitle"/>
          </p:nvPr>
        </p:nvSpPr>
        <p:spPr>
          <a:xfrm>
            <a:off x="5132045" y="4207521"/>
            <a:ext cx="3289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28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2800"/>
              <a:buNone/>
              <a:defRPr sz="2800">
                <a:solidFill>
                  <a:srgbClr val="1A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2800"/>
              <a:buNone/>
              <a:defRPr sz="2800">
                <a:solidFill>
                  <a:srgbClr val="1A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2800"/>
              <a:buNone/>
              <a:defRPr sz="2800">
                <a:solidFill>
                  <a:srgbClr val="1A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2800"/>
              <a:buNone/>
              <a:defRPr sz="2800">
                <a:solidFill>
                  <a:srgbClr val="1A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2800"/>
              <a:buNone/>
              <a:defRPr sz="2800">
                <a:solidFill>
                  <a:srgbClr val="1A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2800"/>
              <a:buNone/>
              <a:defRPr sz="2800">
                <a:solidFill>
                  <a:srgbClr val="1A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2800"/>
              <a:buNone/>
              <a:defRPr sz="2800">
                <a:solidFill>
                  <a:srgbClr val="1A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2800"/>
              <a:buNone/>
              <a:defRPr sz="2800">
                <a:solidFill>
                  <a:srgbClr val="1A191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7"/>
          <p:cNvSpPr/>
          <p:nvPr/>
        </p:nvSpPr>
        <p:spPr>
          <a:xfrm>
            <a:off x="8029685" y="767525"/>
            <a:ext cx="173100" cy="1734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47"/>
          <p:cNvSpPr txBox="1"/>
          <p:nvPr>
            <p:ph type="ctrTitle"/>
          </p:nvPr>
        </p:nvSpPr>
        <p:spPr>
          <a:xfrm>
            <a:off x="828354" y="530278"/>
            <a:ext cx="33567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5" name="Google Shape;85;p47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47"/>
          <p:cNvSpPr/>
          <p:nvPr/>
        </p:nvSpPr>
        <p:spPr>
          <a:xfrm>
            <a:off x="900125" y="4593300"/>
            <a:ext cx="8246400" cy="17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47"/>
          <p:cNvSpPr/>
          <p:nvPr/>
        </p:nvSpPr>
        <p:spPr>
          <a:xfrm rot="5400000">
            <a:off x="7583925" y="3615875"/>
            <a:ext cx="2507400" cy="173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"/>
            <a:ext cx="9144000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48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0" y="5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48"/>
          <p:cNvSpPr txBox="1"/>
          <p:nvPr>
            <p:ph type="ctrTitle"/>
          </p:nvPr>
        </p:nvSpPr>
        <p:spPr>
          <a:xfrm>
            <a:off x="713225" y="2341925"/>
            <a:ext cx="2248500" cy="22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92" name="Google Shape;92;p48"/>
          <p:cNvSpPr/>
          <p:nvPr/>
        </p:nvSpPr>
        <p:spPr>
          <a:xfrm>
            <a:off x="8029685" y="767525"/>
            <a:ext cx="173100" cy="173400"/>
          </a:xfrm>
          <a:prstGeom prst="rect">
            <a:avLst/>
          </a:prstGeom>
          <a:solidFill>
            <a:srgbClr val="BA49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9"/>
          <p:cNvSpPr/>
          <p:nvPr/>
        </p:nvSpPr>
        <p:spPr>
          <a:xfrm>
            <a:off x="8029685" y="767525"/>
            <a:ext cx="173100" cy="1734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49"/>
          <p:cNvSpPr txBox="1"/>
          <p:nvPr>
            <p:ph type="ctrTitle"/>
          </p:nvPr>
        </p:nvSpPr>
        <p:spPr>
          <a:xfrm>
            <a:off x="828354" y="530278"/>
            <a:ext cx="33567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96" name="Google Shape;96;p49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1_2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0"/>
          <p:cNvSpPr/>
          <p:nvPr/>
        </p:nvSpPr>
        <p:spPr>
          <a:xfrm>
            <a:off x="0" y="0"/>
            <a:ext cx="7131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50"/>
          <p:cNvSpPr txBox="1"/>
          <p:nvPr>
            <p:ph type="ctrTitle"/>
          </p:nvPr>
        </p:nvSpPr>
        <p:spPr>
          <a:xfrm>
            <a:off x="828354" y="530278"/>
            <a:ext cx="33567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00" name="Google Shape;100;p50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50"/>
          <p:cNvSpPr txBox="1"/>
          <p:nvPr>
            <p:ph idx="2" type="title"/>
          </p:nvPr>
        </p:nvSpPr>
        <p:spPr>
          <a:xfrm>
            <a:off x="3994735" y="1112047"/>
            <a:ext cx="6270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02" name="Google Shape;102;p50"/>
          <p:cNvSpPr txBox="1"/>
          <p:nvPr>
            <p:ph idx="1" type="subTitle"/>
          </p:nvPr>
        </p:nvSpPr>
        <p:spPr>
          <a:xfrm>
            <a:off x="4647450" y="1164325"/>
            <a:ext cx="1353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03" name="Google Shape;103;p50"/>
          <p:cNvSpPr txBox="1"/>
          <p:nvPr>
            <p:ph idx="3" type="subTitle"/>
          </p:nvPr>
        </p:nvSpPr>
        <p:spPr>
          <a:xfrm>
            <a:off x="3965319" y="1677925"/>
            <a:ext cx="19938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4" name="Google Shape;104;p50"/>
          <p:cNvSpPr txBox="1"/>
          <p:nvPr>
            <p:ph idx="4" type="title"/>
          </p:nvPr>
        </p:nvSpPr>
        <p:spPr>
          <a:xfrm>
            <a:off x="6336684" y="2811647"/>
            <a:ext cx="6270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05" name="Google Shape;105;p50"/>
          <p:cNvSpPr txBox="1"/>
          <p:nvPr>
            <p:ph idx="5" type="subTitle"/>
          </p:nvPr>
        </p:nvSpPr>
        <p:spPr>
          <a:xfrm>
            <a:off x="6985825" y="2863925"/>
            <a:ext cx="1353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06" name="Google Shape;106;p50"/>
          <p:cNvSpPr txBox="1"/>
          <p:nvPr>
            <p:ph idx="6" type="subTitle"/>
          </p:nvPr>
        </p:nvSpPr>
        <p:spPr>
          <a:xfrm>
            <a:off x="6315481" y="3377525"/>
            <a:ext cx="19938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7" name="Google Shape;107;p50"/>
          <p:cNvSpPr txBox="1"/>
          <p:nvPr>
            <p:ph idx="7" type="title"/>
          </p:nvPr>
        </p:nvSpPr>
        <p:spPr>
          <a:xfrm>
            <a:off x="3996227" y="2811672"/>
            <a:ext cx="6270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08" name="Google Shape;108;p50"/>
          <p:cNvSpPr txBox="1"/>
          <p:nvPr>
            <p:ph idx="8" type="subTitle"/>
          </p:nvPr>
        </p:nvSpPr>
        <p:spPr>
          <a:xfrm>
            <a:off x="4658875" y="2863950"/>
            <a:ext cx="1353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09" name="Google Shape;109;p50"/>
          <p:cNvSpPr txBox="1"/>
          <p:nvPr>
            <p:ph idx="9" type="subTitle"/>
          </p:nvPr>
        </p:nvSpPr>
        <p:spPr>
          <a:xfrm>
            <a:off x="3977820" y="3377550"/>
            <a:ext cx="19938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0" name="Google Shape;110;p50"/>
          <p:cNvSpPr txBox="1"/>
          <p:nvPr>
            <p:ph idx="13" type="title"/>
          </p:nvPr>
        </p:nvSpPr>
        <p:spPr>
          <a:xfrm>
            <a:off x="6336684" y="1112040"/>
            <a:ext cx="6270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1" name="Google Shape;111;p50"/>
          <p:cNvSpPr txBox="1"/>
          <p:nvPr>
            <p:ph idx="14" type="subTitle"/>
          </p:nvPr>
        </p:nvSpPr>
        <p:spPr>
          <a:xfrm>
            <a:off x="6985825" y="1164300"/>
            <a:ext cx="1353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2" name="Google Shape;112;p50"/>
          <p:cNvSpPr txBox="1"/>
          <p:nvPr>
            <p:ph idx="15" type="subTitle"/>
          </p:nvPr>
        </p:nvSpPr>
        <p:spPr>
          <a:xfrm>
            <a:off x="6307742" y="1677925"/>
            <a:ext cx="19938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4">
  <p:cSld name="CUSTOM_5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1"/>
          <p:cNvSpPr/>
          <p:nvPr/>
        </p:nvSpPr>
        <p:spPr>
          <a:xfrm rot="5400000">
            <a:off x="6178650" y="2178400"/>
            <a:ext cx="4301100" cy="162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1"/>
          <p:cNvSpPr/>
          <p:nvPr/>
        </p:nvSpPr>
        <p:spPr>
          <a:xfrm>
            <a:off x="8029685" y="767525"/>
            <a:ext cx="173100" cy="1734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51"/>
          <p:cNvSpPr txBox="1"/>
          <p:nvPr>
            <p:ph idx="1" type="body"/>
          </p:nvPr>
        </p:nvSpPr>
        <p:spPr>
          <a:xfrm>
            <a:off x="715000" y="1658813"/>
            <a:ext cx="4858500" cy="22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94848"/>
              </a:buClr>
              <a:buSzPts val="16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7" name="Google Shape;117;p51"/>
          <p:cNvSpPr txBox="1"/>
          <p:nvPr>
            <p:ph type="ctrTitle"/>
          </p:nvPr>
        </p:nvSpPr>
        <p:spPr>
          <a:xfrm>
            <a:off x="828351" y="530275"/>
            <a:ext cx="76023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8" name="Google Shape;118;p51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2">
  <p:cSld name="CUSTOM_4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2"/>
          <p:cNvSpPr/>
          <p:nvPr/>
        </p:nvSpPr>
        <p:spPr>
          <a:xfrm>
            <a:off x="5055625" y="0"/>
            <a:ext cx="4088400" cy="357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52"/>
          <p:cNvSpPr txBox="1"/>
          <p:nvPr>
            <p:ph idx="1" type="body"/>
          </p:nvPr>
        </p:nvSpPr>
        <p:spPr>
          <a:xfrm>
            <a:off x="1330550" y="2106350"/>
            <a:ext cx="3369000" cy="13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94848"/>
              </a:buClr>
              <a:buSzPts val="16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2" name="Google Shape;122;p52"/>
          <p:cNvSpPr txBox="1"/>
          <p:nvPr>
            <p:ph type="ctrTitle"/>
          </p:nvPr>
        </p:nvSpPr>
        <p:spPr>
          <a:xfrm>
            <a:off x="845614" y="598141"/>
            <a:ext cx="21534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4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23" name="Google Shape;123;p52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52"/>
          <p:cNvSpPr txBox="1"/>
          <p:nvPr>
            <p:ph idx="2" type="ctrTitle"/>
          </p:nvPr>
        </p:nvSpPr>
        <p:spPr>
          <a:xfrm>
            <a:off x="836684" y="1400800"/>
            <a:ext cx="38628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20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25" name="Google Shape;125;p52"/>
          <p:cNvSpPr txBox="1"/>
          <p:nvPr/>
        </p:nvSpPr>
        <p:spPr>
          <a:xfrm>
            <a:off x="844366" y="3559700"/>
            <a:ext cx="35289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1" i="0" lang="en" sz="1100" u="none" cap="none" strike="noStrike">
                <a:solidFill>
                  <a:srgbClr val="494848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100" u="none" cap="none" strike="noStrike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i="0" lang="en" sz="1100" u="none" cap="none" strike="noStrike">
                <a:solidFill>
                  <a:srgbClr val="494848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100" u="none" cap="none" strike="noStrike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b="1" i="0" lang="en" sz="1100" u="none" cap="none" strike="noStrike">
                <a:solidFill>
                  <a:srgbClr val="494848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100" u="none" cap="none" strike="noStrike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100" u="none" cap="none" strike="noStrike">
              <a:solidFill>
                <a:srgbClr val="49484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52"/>
          <p:cNvSpPr/>
          <p:nvPr/>
        </p:nvSpPr>
        <p:spPr>
          <a:xfrm>
            <a:off x="8029685" y="767525"/>
            <a:ext cx="173100" cy="1734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_1_3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3"/>
          <p:cNvSpPr txBox="1"/>
          <p:nvPr>
            <p:ph idx="1" type="body"/>
          </p:nvPr>
        </p:nvSpPr>
        <p:spPr>
          <a:xfrm>
            <a:off x="839750" y="1500775"/>
            <a:ext cx="37965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●"/>
              <a:defRPr sz="12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○"/>
              <a:defRPr sz="12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■"/>
              <a:defRPr sz="12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●"/>
              <a:defRPr sz="12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○"/>
              <a:defRPr sz="12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■"/>
              <a:defRPr sz="12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●"/>
              <a:defRPr sz="12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○"/>
              <a:defRPr sz="12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1A1A1A"/>
              </a:buClr>
              <a:buSzPts val="1400"/>
              <a:buFont typeface="Montserrat"/>
              <a:buChar char="■"/>
              <a:defRPr sz="12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9" name="Google Shape;129;p53"/>
          <p:cNvSpPr txBox="1"/>
          <p:nvPr>
            <p:ph type="ctrTitle"/>
          </p:nvPr>
        </p:nvSpPr>
        <p:spPr>
          <a:xfrm>
            <a:off x="828351" y="530275"/>
            <a:ext cx="76023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30" name="Google Shape;130;p53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53"/>
          <p:cNvSpPr txBox="1"/>
          <p:nvPr>
            <p:ph idx="2" type="body"/>
          </p:nvPr>
        </p:nvSpPr>
        <p:spPr>
          <a:xfrm>
            <a:off x="4740975" y="539500"/>
            <a:ext cx="3691800" cy="4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●"/>
              <a:defRPr sz="12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○"/>
              <a:defRPr sz="12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■"/>
              <a:defRPr sz="12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●"/>
              <a:defRPr sz="12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○"/>
              <a:defRPr sz="12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■"/>
              <a:defRPr sz="12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●"/>
              <a:defRPr sz="12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○"/>
              <a:defRPr sz="12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1A1A1A"/>
              </a:buClr>
              <a:buSzPts val="1400"/>
              <a:buFont typeface="Montserrat"/>
              <a:buChar char="■"/>
              <a:defRPr sz="12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9"/>
          <p:cNvSpPr txBox="1"/>
          <p:nvPr>
            <p:ph type="title"/>
          </p:nvPr>
        </p:nvSpPr>
        <p:spPr>
          <a:xfrm>
            <a:off x="3158321" y="1828097"/>
            <a:ext cx="6270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39"/>
          <p:cNvSpPr txBox="1"/>
          <p:nvPr>
            <p:ph idx="1" type="subTitle"/>
          </p:nvPr>
        </p:nvSpPr>
        <p:spPr>
          <a:xfrm>
            <a:off x="3809250" y="1880375"/>
            <a:ext cx="1956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5" name="Google Shape;15;p39"/>
          <p:cNvSpPr txBox="1"/>
          <p:nvPr>
            <p:ph idx="2" type="subTitle"/>
          </p:nvPr>
        </p:nvSpPr>
        <p:spPr>
          <a:xfrm>
            <a:off x="3129505" y="2393978"/>
            <a:ext cx="2369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" name="Google Shape;16;p39"/>
          <p:cNvSpPr txBox="1"/>
          <p:nvPr>
            <p:ph idx="3" type="title"/>
          </p:nvPr>
        </p:nvSpPr>
        <p:spPr>
          <a:xfrm>
            <a:off x="5801498" y="3375297"/>
            <a:ext cx="6270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7" name="Google Shape;17;p39"/>
          <p:cNvSpPr txBox="1"/>
          <p:nvPr>
            <p:ph idx="4" type="subTitle"/>
          </p:nvPr>
        </p:nvSpPr>
        <p:spPr>
          <a:xfrm>
            <a:off x="6452425" y="3427575"/>
            <a:ext cx="1956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8" name="Google Shape;18;p39"/>
          <p:cNvSpPr txBox="1"/>
          <p:nvPr>
            <p:ph idx="5" type="subTitle"/>
          </p:nvPr>
        </p:nvSpPr>
        <p:spPr>
          <a:xfrm>
            <a:off x="5773143" y="3941178"/>
            <a:ext cx="2369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" name="Google Shape;19;p39"/>
          <p:cNvSpPr txBox="1"/>
          <p:nvPr>
            <p:ph idx="6" type="title"/>
          </p:nvPr>
        </p:nvSpPr>
        <p:spPr>
          <a:xfrm>
            <a:off x="3169752" y="3375322"/>
            <a:ext cx="6270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0" name="Google Shape;20;p39"/>
          <p:cNvSpPr txBox="1"/>
          <p:nvPr>
            <p:ph idx="7" type="subTitle"/>
          </p:nvPr>
        </p:nvSpPr>
        <p:spPr>
          <a:xfrm>
            <a:off x="3820675" y="3427600"/>
            <a:ext cx="1956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" name="Google Shape;21;p39"/>
          <p:cNvSpPr txBox="1"/>
          <p:nvPr>
            <p:ph idx="8" type="subTitle"/>
          </p:nvPr>
        </p:nvSpPr>
        <p:spPr>
          <a:xfrm>
            <a:off x="3129491" y="3941203"/>
            <a:ext cx="2369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" name="Google Shape;22;p39"/>
          <p:cNvSpPr txBox="1"/>
          <p:nvPr>
            <p:ph idx="9" type="title"/>
          </p:nvPr>
        </p:nvSpPr>
        <p:spPr>
          <a:xfrm>
            <a:off x="5801498" y="1828090"/>
            <a:ext cx="6270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7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3" name="Google Shape;23;p39"/>
          <p:cNvSpPr txBox="1"/>
          <p:nvPr>
            <p:ph idx="13" type="subTitle"/>
          </p:nvPr>
        </p:nvSpPr>
        <p:spPr>
          <a:xfrm>
            <a:off x="6452425" y="1880350"/>
            <a:ext cx="1956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8E9C9B"/>
              </a:buClr>
              <a:buSzPts val="18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4" name="Google Shape;24;p39"/>
          <p:cNvSpPr txBox="1"/>
          <p:nvPr>
            <p:ph idx="14" type="subTitle"/>
          </p:nvPr>
        </p:nvSpPr>
        <p:spPr>
          <a:xfrm>
            <a:off x="5773143" y="2393970"/>
            <a:ext cx="2369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" name="Google Shape;25;p39"/>
          <p:cNvSpPr txBox="1"/>
          <p:nvPr>
            <p:ph idx="15" type="ctrTitle"/>
          </p:nvPr>
        </p:nvSpPr>
        <p:spPr>
          <a:xfrm>
            <a:off x="3133618" y="530278"/>
            <a:ext cx="33567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6" name="Google Shape;26;p39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9"/>
          <p:cNvSpPr/>
          <p:nvPr/>
        </p:nvSpPr>
        <p:spPr>
          <a:xfrm>
            <a:off x="8029685" y="767525"/>
            <a:ext cx="173100" cy="1734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6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1"/>
          <p:cNvSpPr/>
          <p:nvPr/>
        </p:nvSpPr>
        <p:spPr>
          <a:xfrm>
            <a:off x="116650" y="1950450"/>
            <a:ext cx="457800" cy="124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61"/>
          <p:cNvSpPr/>
          <p:nvPr/>
        </p:nvSpPr>
        <p:spPr>
          <a:xfrm>
            <a:off x="8029685" y="767525"/>
            <a:ext cx="173100" cy="17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61"/>
          <p:cNvSpPr/>
          <p:nvPr/>
        </p:nvSpPr>
        <p:spPr>
          <a:xfrm>
            <a:off x="294100" y="2571750"/>
            <a:ext cx="102900" cy="2571900"/>
          </a:xfrm>
          <a:prstGeom prst="rect">
            <a:avLst/>
          </a:prstGeom>
          <a:solidFill>
            <a:srgbClr val="E5CB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61"/>
          <p:cNvSpPr/>
          <p:nvPr/>
        </p:nvSpPr>
        <p:spPr>
          <a:xfrm>
            <a:off x="8148775" y="4322000"/>
            <a:ext cx="564000" cy="56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6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2"/>
          <p:cNvSpPr/>
          <p:nvPr/>
        </p:nvSpPr>
        <p:spPr>
          <a:xfrm>
            <a:off x="6950475" y="0"/>
            <a:ext cx="21936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62"/>
          <p:cNvSpPr/>
          <p:nvPr/>
        </p:nvSpPr>
        <p:spPr>
          <a:xfrm>
            <a:off x="8029685" y="767525"/>
            <a:ext cx="173100" cy="17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62"/>
          <p:cNvSpPr/>
          <p:nvPr/>
        </p:nvSpPr>
        <p:spPr>
          <a:xfrm rot="-5400000">
            <a:off x="7093375" y="3168900"/>
            <a:ext cx="102900" cy="2571900"/>
          </a:xfrm>
          <a:prstGeom prst="rect">
            <a:avLst/>
          </a:prstGeom>
          <a:solidFill>
            <a:srgbClr val="E5CB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62"/>
          <p:cNvSpPr/>
          <p:nvPr/>
        </p:nvSpPr>
        <p:spPr>
          <a:xfrm>
            <a:off x="411425" y="1604550"/>
            <a:ext cx="301800" cy="193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6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3"/>
          <p:cNvSpPr/>
          <p:nvPr/>
        </p:nvSpPr>
        <p:spPr>
          <a:xfrm>
            <a:off x="0" y="4796750"/>
            <a:ext cx="6468900" cy="34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63"/>
          <p:cNvSpPr/>
          <p:nvPr/>
        </p:nvSpPr>
        <p:spPr>
          <a:xfrm>
            <a:off x="8182085" y="4430600"/>
            <a:ext cx="173100" cy="17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63"/>
          <p:cNvSpPr/>
          <p:nvPr/>
        </p:nvSpPr>
        <p:spPr>
          <a:xfrm>
            <a:off x="8182085" y="919925"/>
            <a:ext cx="173100" cy="1734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63"/>
          <p:cNvSpPr/>
          <p:nvPr/>
        </p:nvSpPr>
        <p:spPr>
          <a:xfrm>
            <a:off x="8355175" y="3866600"/>
            <a:ext cx="564000" cy="5640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6_1_1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4"/>
          <p:cNvSpPr/>
          <p:nvPr/>
        </p:nvSpPr>
        <p:spPr>
          <a:xfrm>
            <a:off x="8270050" y="0"/>
            <a:ext cx="873900" cy="5143500"/>
          </a:xfrm>
          <a:prstGeom prst="rect">
            <a:avLst/>
          </a:prstGeom>
          <a:solidFill>
            <a:srgbClr val="E5CB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64"/>
          <p:cNvSpPr/>
          <p:nvPr/>
        </p:nvSpPr>
        <p:spPr>
          <a:xfrm>
            <a:off x="283675" y="4040000"/>
            <a:ext cx="564000" cy="5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64"/>
          <p:cNvSpPr/>
          <p:nvPr/>
        </p:nvSpPr>
        <p:spPr>
          <a:xfrm>
            <a:off x="360725" y="3689075"/>
            <a:ext cx="173100" cy="618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64"/>
          <p:cNvSpPr/>
          <p:nvPr/>
        </p:nvSpPr>
        <p:spPr>
          <a:xfrm>
            <a:off x="8182085" y="919925"/>
            <a:ext cx="173100" cy="1734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64"/>
          <p:cNvSpPr/>
          <p:nvPr/>
        </p:nvSpPr>
        <p:spPr>
          <a:xfrm>
            <a:off x="6225085" y="4517300"/>
            <a:ext cx="173100" cy="173400"/>
          </a:xfrm>
          <a:prstGeom prst="rect">
            <a:avLst/>
          </a:prstGeom>
          <a:solidFill>
            <a:srgbClr val="BA49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CUSTOM_1">
    <p:bg>
      <p:bgPr>
        <a:solidFill>
          <a:srgbClr val="E3E4E0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0"/>
          <p:cNvSpPr/>
          <p:nvPr/>
        </p:nvSpPr>
        <p:spPr>
          <a:xfrm>
            <a:off x="8125575" y="0"/>
            <a:ext cx="10185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40"/>
          <p:cNvSpPr txBox="1"/>
          <p:nvPr>
            <p:ph idx="1" type="subTitle"/>
          </p:nvPr>
        </p:nvSpPr>
        <p:spPr>
          <a:xfrm>
            <a:off x="1542450" y="2147607"/>
            <a:ext cx="6059100" cy="11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Oswald"/>
              <a:buNone/>
              <a:defRPr sz="2200">
                <a:solidFill>
                  <a:srgbClr val="1A191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" name="Google Shape;31;p40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0"/>
          <p:cNvSpPr/>
          <p:nvPr/>
        </p:nvSpPr>
        <p:spPr>
          <a:xfrm>
            <a:off x="8029685" y="767525"/>
            <a:ext cx="173100" cy="17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40"/>
          <p:cNvSpPr txBox="1"/>
          <p:nvPr>
            <p:ph type="title"/>
          </p:nvPr>
        </p:nvSpPr>
        <p:spPr>
          <a:xfrm>
            <a:off x="4820475" y="3373416"/>
            <a:ext cx="23511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None/>
              <a:defRPr sz="19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None/>
              <a:defRPr sz="1800">
                <a:solidFill>
                  <a:srgbClr val="8E9C9B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None/>
              <a:defRPr sz="1800">
                <a:solidFill>
                  <a:srgbClr val="8E9C9B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None/>
              <a:defRPr sz="1800">
                <a:solidFill>
                  <a:srgbClr val="8E9C9B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None/>
              <a:defRPr sz="1800">
                <a:solidFill>
                  <a:srgbClr val="8E9C9B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None/>
              <a:defRPr sz="1800">
                <a:solidFill>
                  <a:srgbClr val="8E9C9B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None/>
              <a:defRPr sz="1800">
                <a:solidFill>
                  <a:srgbClr val="8E9C9B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None/>
              <a:defRPr sz="1800">
                <a:solidFill>
                  <a:srgbClr val="8E9C9B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None/>
              <a:defRPr sz="1800">
                <a:solidFill>
                  <a:srgbClr val="8E9C9B"/>
                </a:solidFill>
              </a:defRPr>
            </a:lvl9pPr>
          </a:lstStyle>
          <a:p/>
        </p:txBody>
      </p:sp>
      <p:sp>
        <p:nvSpPr>
          <p:cNvPr id="34" name="Google Shape;34;p40"/>
          <p:cNvSpPr/>
          <p:nvPr/>
        </p:nvSpPr>
        <p:spPr>
          <a:xfrm>
            <a:off x="9041100" y="150"/>
            <a:ext cx="102900" cy="5143500"/>
          </a:xfrm>
          <a:prstGeom prst="rect">
            <a:avLst/>
          </a:prstGeom>
          <a:solidFill>
            <a:srgbClr val="E5CB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1"/>
          <p:cNvSpPr/>
          <p:nvPr/>
        </p:nvSpPr>
        <p:spPr>
          <a:xfrm>
            <a:off x="6311350" y="0"/>
            <a:ext cx="2832600" cy="5143500"/>
          </a:xfrm>
          <a:prstGeom prst="rect">
            <a:avLst/>
          </a:prstGeom>
          <a:solidFill>
            <a:srgbClr val="E5CB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1"/>
          <p:cNvSpPr txBox="1"/>
          <p:nvPr>
            <p:ph idx="1" type="subTitle"/>
          </p:nvPr>
        </p:nvSpPr>
        <p:spPr>
          <a:xfrm>
            <a:off x="838050" y="1865538"/>
            <a:ext cx="3624600" cy="14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" name="Google Shape;38;p41"/>
          <p:cNvSpPr txBox="1"/>
          <p:nvPr>
            <p:ph type="ctrTitle"/>
          </p:nvPr>
        </p:nvSpPr>
        <p:spPr>
          <a:xfrm>
            <a:off x="828354" y="530278"/>
            <a:ext cx="33567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9" name="Google Shape;39;p41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41"/>
          <p:cNvSpPr/>
          <p:nvPr/>
        </p:nvSpPr>
        <p:spPr>
          <a:xfrm>
            <a:off x="8029685" y="767525"/>
            <a:ext cx="173100" cy="1734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1"/>
          <p:cNvSpPr/>
          <p:nvPr/>
        </p:nvSpPr>
        <p:spPr>
          <a:xfrm>
            <a:off x="274050" y="4364875"/>
            <a:ext cx="564000" cy="564000"/>
          </a:xfrm>
          <a:prstGeom prst="rect">
            <a:avLst/>
          </a:prstGeom>
          <a:solidFill>
            <a:srgbClr val="E5CB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1"/>
          <p:cNvSpPr/>
          <p:nvPr/>
        </p:nvSpPr>
        <p:spPr>
          <a:xfrm>
            <a:off x="274060" y="4755475"/>
            <a:ext cx="173100" cy="173400"/>
          </a:xfrm>
          <a:prstGeom prst="rect">
            <a:avLst/>
          </a:prstGeom>
          <a:solidFill>
            <a:srgbClr val="BA49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2"/>
          <p:cNvSpPr txBox="1"/>
          <p:nvPr>
            <p:ph idx="1" type="subTitle"/>
          </p:nvPr>
        </p:nvSpPr>
        <p:spPr>
          <a:xfrm>
            <a:off x="965200" y="1624668"/>
            <a:ext cx="19668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45" name="Google Shape;45;p42"/>
          <p:cNvSpPr txBox="1"/>
          <p:nvPr>
            <p:ph idx="2" type="subTitle"/>
          </p:nvPr>
        </p:nvSpPr>
        <p:spPr>
          <a:xfrm>
            <a:off x="965188" y="1953468"/>
            <a:ext cx="19668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6" name="Google Shape;46;p42"/>
          <p:cNvSpPr txBox="1"/>
          <p:nvPr>
            <p:ph idx="3" type="subTitle"/>
          </p:nvPr>
        </p:nvSpPr>
        <p:spPr>
          <a:xfrm>
            <a:off x="3603139" y="3203611"/>
            <a:ext cx="19668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47" name="Google Shape;47;p42"/>
          <p:cNvSpPr txBox="1"/>
          <p:nvPr>
            <p:ph idx="4" type="subTitle"/>
          </p:nvPr>
        </p:nvSpPr>
        <p:spPr>
          <a:xfrm>
            <a:off x="3603139" y="3531961"/>
            <a:ext cx="19668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8" name="Google Shape;48;p42"/>
          <p:cNvSpPr txBox="1"/>
          <p:nvPr>
            <p:ph idx="5" type="subTitle"/>
          </p:nvPr>
        </p:nvSpPr>
        <p:spPr>
          <a:xfrm>
            <a:off x="6188769" y="1624668"/>
            <a:ext cx="19668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49" name="Google Shape;49;p42"/>
          <p:cNvSpPr txBox="1"/>
          <p:nvPr>
            <p:ph idx="6" type="subTitle"/>
          </p:nvPr>
        </p:nvSpPr>
        <p:spPr>
          <a:xfrm>
            <a:off x="6188756" y="1953293"/>
            <a:ext cx="19668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0" name="Google Shape;50;p42"/>
          <p:cNvSpPr txBox="1"/>
          <p:nvPr>
            <p:ph type="ctrTitle"/>
          </p:nvPr>
        </p:nvSpPr>
        <p:spPr>
          <a:xfrm>
            <a:off x="828354" y="530278"/>
            <a:ext cx="33567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1" name="Google Shape;51;p42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42"/>
          <p:cNvSpPr/>
          <p:nvPr/>
        </p:nvSpPr>
        <p:spPr>
          <a:xfrm>
            <a:off x="8029685" y="767525"/>
            <a:ext cx="173100" cy="1734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3"/>
          <p:cNvSpPr/>
          <p:nvPr/>
        </p:nvSpPr>
        <p:spPr>
          <a:xfrm rot="5400000">
            <a:off x="6282775" y="846100"/>
            <a:ext cx="2452200" cy="183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43"/>
          <p:cNvSpPr txBox="1"/>
          <p:nvPr>
            <p:ph idx="1" type="subTitle"/>
          </p:nvPr>
        </p:nvSpPr>
        <p:spPr>
          <a:xfrm>
            <a:off x="1052057" y="1813130"/>
            <a:ext cx="10701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6" name="Google Shape;56;p43"/>
          <p:cNvSpPr txBox="1"/>
          <p:nvPr>
            <p:ph idx="2" type="subTitle"/>
          </p:nvPr>
        </p:nvSpPr>
        <p:spPr>
          <a:xfrm>
            <a:off x="1040440" y="2223813"/>
            <a:ext cx="32310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7" name="Google Shape;57;p43"/>
          <p:cNvSpPr txBox="1"/>
          <p:nvPr>
            <p:ph idx="3" type="subTitle"/>
          </p:nvPr>
        </p:nvSpPr>
        <p:spPr>
          <a:xfrm>
            <a:off x="4839113" y="2999905"/>
            <a:ext cx="10701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Oswald"/>
              <a:buNone/>
              <a:defRPr sz="18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800"/>
              <a:buFont typeface="Oswald"/>
              <a:buNone/>
              <a:defRPr sz="18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8" name="Google Shape;58;p43"/>
          <p:cNvSpPr txBox="1"/>
          <p:nvPr>
            <p:ph idx="4" type="subTitle"/>
          </p:nvPr>
        </p:nvSpPr>
        <p:spPr>
          <a:xfrm>
            <a:off x="4839451" y="3410834"/>
            <a:ext cx="33567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4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9" name="Google Shape;59;p43"/>
          <p:cNvSpPr/>
          <p:nvPr/>
        </p:nvSpPr>
        <p:spPr>
          <a:xfrm>
            <a:off x="8029685" y="767525"/>
            <a:ext cx="173100" cy="1734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43"/>
          <p:cNvSpPr txBox="1"/>
          <p:nvPr>
            <p:ph type="ctrTitle"/>
          </p:nvPr>
        </p:nvSpPr>
        <p:spPr>
          <a:xfrm>
            <a:off x="828354" y="530278"/>
            <a:ext cx="33567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61" name="Google Shape;61;p43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43"/>
          <p:cNvSpPr/>
          <p:nvPr/>
        </p:nvSpPr>
        <p:spPr>
          <a:xfrm>
            <a:off x="264350" y="3380600"/>
            <a:ext cx="564000" cy="564000"/>
          </a:xfrm>
          <a:prstGeom prst="rect">
            <a:avLst/>
          </a:prstGeom>
          <a:solidFill>
            <a:srgbClr val="BA49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3"/>
          <p:cNvSpPr/>
          <p:nvPr/>
        </p:nvSpPr>
        <p:spPr>
          <a:xfrm>
            <a:off x="179042" y="3575900"/>
            <a:ext cx="173100" cy="173400"/>
          </a:xfrm>
          <a:prstGeom prst="rect">
            <a:avLst/>
          </a:prstGeom>
          <a:solidFill>
            <a:srgbClr val="E5CB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43"/>
          <p:cNvSpPr/>
          <p:nvPr/>
        </p:nvSpPr>
        <p:spPr>
          <a:xfrm>
            <a:off x="50" y="4970100"/>
            <a:ext cx="9144000" cy="173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4"/>
          <p:cNvSpPr txBox="1"/>
          <p:nvPr>
            <p:ph idx="1" type="body"/>
          </p:nvPr>
        </p:nvSpPr>
        <p:spPr>
          <a:xfrm>
            <a:off x="715000" y="1658813"/>
            <a:ext cx="4858500" cy="22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94848"/>
              </a:buClr>
              <a:buSzPts val="16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" name="Google Shape;67;p44"/>
          <p:cNvSpPr txBox="1"/>
          <p:nvPr>
            <p:ph type="ctrTitle"/>
          </p:nvPr>
        </p:nvSpPr>
        <p:spPr>
          <a:xfrm>
            <a:off x="828351" y="530275"/>
            <a:ext cx="76023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68" name="Google Shape;68;p44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44"/>
          <p:cNvSpPr/>
          <p:nvPr/>
        </p:nvSpPr>
        <p:spPr>
          <a:xfrm>
            <a:off x="0" y="4519188"/>
            <a:ext cx="624300" cy="624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44"/>
          <p:cNvSpPr/>
          <p:nvPr/>
        </p:nvSpPr>
        <p:spPr>
          <a:xfrm>
            <a:off x="10" y="4440162"/>
            <a:ext cx="173100" cy="173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4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4" name="Google Shape;74;p4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5" name="Google Shape;75;p4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3">
  <p:cSld name="CUSTOM_5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6"/>
          <p:cNvSpPr/>
          <p:nvPr/>
        </p:nvSpPr>
        <p:spPr>
          <a:xfrm>
            <a:off x="6863775" y="0"/>
            <a:ext cx="23052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6"/>
          <p:cNvSpPr txBox="1"/>
          <p:nvPr>
            <p:ph idx="1" type="body"/>
          </p:nvPr>
        </p:nvSpPr>
        <p:spPr>
          <a:xfrm>
            <a:off x="848949" y="1960050"/>
            <a:ext cx="28683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94848"/>
              </a:buClr>
              <a:buSzPts val="16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9" name="Google Shape;79;p46"/>
          <p:cNvSpPr txBox="1"/>
          <p:nvPr>
            <p:ph type="ctrTitle"/>
          </p:nvPr>
        </p:nvSpPr>
        <p:spPr>
          <a:xfrm>
            <a:off x="828351" y="530275"/>
            <a:ext cx="76023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3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52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0" name="Google Shape;80;p46"/>
          <p:cNvSpPr/>
          <p:nvPr/>
        </p:nvSpPr>
        <p:spPr>
          <a:xfrm>
            <a:off x="943780" y="0"/>
            <a:ext cx="102900" cy="6111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46"/>
          <p:cNvSpPr/>
          <p:nvPr/>
        </p:nvSpPr>
        <p:spPr>
          <a:xfrm>
            <a:off x="942235" y="4517300"/>
            <a:ext cx="173100" cy="1734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3000"/>
              <a:buFont typeface="Oswald"/>
              <a:buNone/>
              <a:defRPr b="0" i="0" sz="3000" u="none" cap="none" strike="noStrike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37"/>
          <p:cNvSpPr txBox="1"/>
          <p:nvPr>
            <p:ph idx="1" type="body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848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94848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94848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94848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94848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94848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94848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94848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94848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"/>
          <p:cNvSpPr txBox="1"/>
          <p:nvPr>
            <p:ph type="ctrTitle"/>
          </p:nvPr>
        </p:nvSpPr>
        <p:spPr>
          <a:xfrm>
            <a:off x="2680325" y="3512900"/>
            <a:ext cx="57504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2400">
                <a:latin typeface="Roboto"/>
                <a:ea typeface="Roboto"/>
                <a:cs typeface="Roboto"/>
                <a:sym typeface="Roboto"/>
              </a:rPr>
              <a:t>Πρόοδος προς την επίτευξη των SDGs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1"/>
          <p:cNvSpPr txBox="1"/>
          <p:nvPr>
            <p:ph idx="1" type="subTitle"/>
          </p:nvPr>
        </p:nvSpPr>
        <p:spPr>
          <a:xfrm>
            <a:off x="2411760" y="4207520"/>
            <a:ext cx="6010085" cy="477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Course: Machine Learning &amp; Content Analytics</a:t>
            </a:r>
            <a:endParaRPr/>
          </a:p>
          <a:p>
            <a:pPr indent="-3175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2800"/>
              <a:buNone/>
            </a:pPr>
            <a:br>
              <a:rPr lang="en"/>
            </a:b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64" name="Google Shape;16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3848" y="134144"/>
            <a:ext cx="5146685" cy="3237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2" y="-6"/>
            <a:ext cx="1835696" cy="458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35676" y="0"/>
            <a:ext cx="467575" cy="45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"/>
          <p:cNvSpPr txBox="1"/>
          <p:nvPr/>
        </p:nvSpPr>
        <p:spPr>
          <a:xfrm>
            <a:off x="2303238" y="4783654"/>
            <a:ext cx="684076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rPr>
              <a:t>Ηλιάκη Γεωργία (f2821903) | Κιντάκα Μιχαέλλα (f2821904) | Στεφανοπούλου Δανάη (f2821913)</a:t>
            </a:r>
            <a:endParaRPr b="0" i="0" sz="1100" u="none" cap="none" strike="noStrike">
              <a:solidFill>
                <a:srgbClr val="49484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0"/>
          <p:cNvSpPr txBox="1"/>
          <p:nvPr>
            <p:ph type="title"/>
          </p:nvPr>
        </p:nvSpPr>
        <p:spPr>
          <a:xfrm>
            <a:off x="323528" y="195486"/>
            <a:ext cx="4045200" cy="93610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en" sz="28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Recurrent Neural Network (RNN)</a:t>
            </a:r>
            <a:endParaRPr sz="280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" name="Google Shape;258;p10"/>
          <p:cNvSpPr txBox="1"/>
          <p:nvPr>
            <p:ph idx="1" type="subTitle"/>
          </p:nvPr>
        </p:nvSpPr>
        <p:spPr>
          <a:xfrm>
            <a:off x="323525" y="1189042"/>
            <a:ext cx="4045200" cy="3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/>
              <a:t>X:</a:t>
            </a:r>
            <a:r>
              <a:rPr lang="en" sz="1400"/>
              <a:t> Column Vectorizer – OneHotEncoder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/>
              <a:t>Y:</a:t>
            </a:r>
            <a:r>
              <a:rPr lang="en" sz="1400"/>
              <a:t> Column Vectorizer - Tokenizer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/>
              <a:t>Padding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/>
              <a:t>Compiling – Adam Optimizer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/>
              <a:t>Class Weight 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lang="en" sz="1400"/>
              <a:t> 0: 3.73 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lang="en" sz="1400"/>
              <a:t> 1: 2.48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lang="en" sz="1400"/>
              <a:t> 2: 0.43</a:t>
            </a:r>
            <a:endParaRPr sz="1400"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</a:pPr>
            <a:r>
              <a:t/>
            </a:r>
            <a:endParaRPr sz="1400"/>
          </a:p>
          <a:p>
            <a:pPr indent="-4064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Εποχές                  : 15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/>
              <a:t>Μέγεθος </a:t>
            </a:r>
            <a:r>
              <a:rPr lang="en" sz="1400"/>
              <a:t>Batch   : 128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/>
              <a:t>Dropout Rate       : 0.3</a:t>
            </a:r>
            <a:endParaRPr sz="1400"/>
          </a:p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259" name="Google Shape;259;p10"/>
          <p:cNvPicPr preferRelativeResize="0"/>
          <p:nvPr/>
        </p:nvPicPr>
        <p:blipFill rotWithShape="1">
          <a:blip r:embed="rId3">
            <a:alphaModFix/>
          </a:blip>
          <a:srcRect b="0" l="0" r="3362" t="0"/>
          <a:stretch/>
        </p:blipFill>
        <p:spPr>
          <a:xfrm>
            <a:off x="4754450" y="137450"/>
            <a:ext cx="4389549" cy="29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7293" y="3362725"/>
            <a:ext cx="3743857" cy="168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a3cbce4977_0_12"/>
          <p:cNvSpPr txBox="1"/>
          <p:nvPr>
            <p:ph type="ctrTitle"/>
          </p:nvPr>
        </p:nvSpPr>
        <p:spPr>
          <a:xfrm>
            <a:off x="121125" y="0"/>
            <a:ext cx="76023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2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Μodel Evaluation</a:t>
            </a:r>
            <a:endParaRPr/>
          </a:p>
        </p:txBody>
      </p:sp>
      <p:sp>
        <p:nvSpPr>
          <p:cNvPr id="266" name="Google Shape;266;ga3cbce4977_0_12"/>
          <p:cNvSpPr/>
          <p:nvPr/>
        </p:nvSpPr>
        <p:spPr>
          <a:xfrm>
            <a:off x="7105700" y="156650"/>
            <a:ext cx="1785000" cy="141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Evaluation Metrics on Test Dataset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Accuracy: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71%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AUC: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0.70</a:t>
            </a:r>
            <a:endParaRPr/>
          </a:p>
        </p:txBody>
      </p:sp>
      <p:sp>
        <p:nvSpPr>
          <p:cNvPr id="267" name="Google Shape;267;ga3cbce4977_0_12"/>
          <p:cNvSpPr txBox="1"/>
          <p:nvPr>
            <p:ph idx="1" type="body"/>
          </p:nvPr>
        </p:nvSpPr>
        <p:spPr>
          <a:xfrm>
            <a:off x="280475" y="2630325"/>
            <a:ext cx="34260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Πορεία Loss στο validation και train dataset</a:t>
            </a:r>
            <a:endParaRPr/>
          </a:p>
        </p:txBody>
      </p:sp>
      <p:pic>
        <p:nvPicPr>
          <p:cNvPr id="268" name="Google Shape;268;ga3cbce4977_0_12"/>
          <p:cNvPicPr preferRelativeResize="0"/>
          <p:nvPr/>
        </p:nvPicPr>
        <p:blipFill rotWithShape="1">
          <a:blip r:embed="rId3">
            <a:alphaModFix/>
          </a:blip>
          <a:srcRect b="0" l="0" r="14915" t="0"/>
          <a:stretch/>
        </p:blipFill>
        <p:spPr>
          <a:xfrm>
            <a:off x="234750" y="787200"/>
            <a:ext cx="2839300" cy="184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a3cbce4977_0_12"/>
          <p:cNvPicPr preferRelativeResize="0"/>
          <p:nvPr/>
        </p:nvPicPr>
        <p:blipFill rotWithShape="1">
          <a:blip r:embed="rId4">
            <a:alphaModFix/>
          </a:blip>
          <a:srcRect b="0" l="0" r="8908" t="0"/>
          <a:stretch/>
        </p:blipFill>
        <p:spPr>
          <a:xfrm>
            <a:off x="371700" y="3038925"/>
            <a:ext cx="2593375" cy="166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a3cbce4977_0_12"/>
          <p:cNvSpPr txBox="1"/>
          <p:nvPr/>
        </p:nvSpPr>
        <p:spPr>
          <a:xfrm>
            <a:off x="82350" y="4553325"/>
            <a:ext cx="34260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Πορεία  Accuracy στο validation και train dataset</a:t>
            </a:r>
            <a:endParaRPr>
              <a:solidFill>
                <a:schemeClr val="accent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1" name="Google Shape;271;ga3cbce4977_0_12"/>
          <p:cNvPicPr preferRelativeResize="0"/>
          <p:nvPr/>
        </p:nvPicPr>
        <p:blipFill rotWithShape="1">
          <a:blip r:embed="rId5">
            <a:alphaModFix/>
          </a:blip>
          <a:srcRect b="0" l="0" r="-9733" t="0"/>
          <a:stretch/>
        </p:blipFill>
        <p:spPr>
          <a:xfrm>
            <a:off x="3287350" y="1668088"/>
            <a:ext cx="4925275" cy="199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a3cbce4977_0_12"/>
          <p:cNvSpPr txBox="1"/>
          <p:nvPr/>
        </p:nvSpPr>
        <p:spPr>
          <a:xfrm>
            <a:off x="3077788" y="3760688"/>
            <a:ext cx="57864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RNN Classification Report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3cbce4977_0_6"/>
          <p:cNvSpPr txBox="1"/>
          <p:nvPr>
            <p:ph type="title"/>
          </p:nvPr>
        </p:nvSpPr>
        <p:spPr>
          <a:xfrm>
            <a:off x="333575" y="110496"/>
            <a:ext cx="4045200" cy="125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en" sz="28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Convolutional Neural Network (CNN)</a:t>
            </a:r>
            <a:endParaRPr sz="280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ga3cbce4977_0_6"/>
          <p:cNvSpPr txBox="1"/>
          <p:nvPr>
            <p:ph idx="1" type="subTitle"/>
          </p:nvPr>
        </p:nvSpPr>
        <p:spPr>
          <a:xfrm>
            <a:off x="251525" y="1491617"/>
            <a:ext cx="4045200" cy="3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/>
              <a:t>Label "Column Vectorizer – OneHotEncoder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/>
              <a:t>Sentence "Column Vectorizer - Tokenizer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/>
              <a:t>P</a:t>
            </a:r>
            <a:r>
              <a:rPr lang="en" sz="1400"/>
              <a:t>ooling layer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/>
              <a:t>Compiling – Adam Optimizer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/>
              <a:t>Class Weight 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lang="en" sz="1400"/>
              <a:t> 0: 3.72610203 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lang="en" sz="1400"/>
              <a:t> 1: 2.48283828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lang="en" sz="1400"/>
              <a:t> 2: 0.42939498</a:t>
            </a:r>
            <a:endParaRPr sz="1400"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</a:pPr>
            <a:r>
              <a:t/>
            </a:r>
            <a:endParaRPr sz="1400"/>
          </a:p>
          <a:p>
            <a:pPr indent="-4064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Εποχές : 20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/>
              <a:t>Dropout Rate : 0.3</a:t>
            </a:r>
            <a:endParaRPr sz="1400"/>
          </a:p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279" name="Google Shape;279;ga3cbce4977_0_6"/>
          <p:cNvPicPr preferRelativeResize="0"/>
          <p:nvPr/>
        </p:nvPicPr>
        <p:blipFill rotWithShape="1">
          <a:blip r:embed="rId3">
            <a:alphaModFix/>
          </a:blip>
          <a:srcRect b="0" l="7720" r="7064" t="0"/>
          <a:stretch/>
        </p:blipFill>
        <p:spPr>
          <a:xfrm>
            <a:off x="5223238" y="3455775"/>
            <a:ext cx="3344300" cy="136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a3cbce4977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5175" y="182275"/>
            <a:ext cx="4460424" cy="2664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a3cbce4977_0_24"/>
          <p:cNvSpPr txBox="1"/>
          <p:nvPr>
            <p:ph type="ctrTitle"/>
          </p:nvPr>
        </p:nvSpPr>
        <p:spPr>
          <a:xfrm>
            <a:off x="1597300" y="58100"/>
            <a:ext cx="45810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2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Μodel Evaluation</a:t>
            </a:r>
            <a:endParaRPr/>
          </a:p>
        </p:txBody>
      </p:sp>
      <p:sp>
        <p:nvSpPr>
          <p:cNvPr id="286" name="Google Shape;286;ga3cbce4977_0_24"/>
          <p:cNvSpPr/>
          <p:nvPr/>
        </p:nvSpPr>
        <p:spPr>
          <a:xfrm>
            <a:off x="7105700" y="156650"/>
            <a:ext cx="1785000" cy="141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Evaluation Metrics on Test Dataset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Accuracy: 80%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UC: 0.82</a:t>
            </a:r>
            <a:endParaRPr/>
          </a:p>
        </p:txBody>
      </p:sp>
      <p:pic>
        <p:nvPicPr>
          <p:cNvPr id="287" name="Google Shape;287;ga3cbce4977_0_24"/>
          <p:cNvPicPr preferRelativeResize="0"/>
          <p:nvPr/>
        </p:nvPicPr>
        <p:blipFill rotWithShape="1">
          <a:blip r:embed="rId3">
            <a:alphaModFix/>
          </a:blip>
          <a:srcRect b="0" l="0" r="5864" t="0"/>
          <a:stretch/>
        </p:blipFill>
        <p:spPr>
          <a:xfrm>
            <a:off x="201362" y="803600"/>
            <a:ext cx="2685238" cy="18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a3cbce4977_0_24"/>
          <p:cNvPicPr preferRelativeResize="0"/>
          <p:nvPr/>
        </p:nvPicPr>
        <p:blipFill rotWithShape="1">
          <a:blip r:embed="rId4">
            <a:alphaModFix/>
          </a:blip>
          <a:srcRect b="0" l="0" r="10402" t="0"/>
          <a:stretch/>
        </p:blipFill>
        <p:spPr>
          <a:xfrm>
            <a:off x="121750" y="3021675"/>
            <a:ext cx="2876100" cy="18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a3cbce4977_0_24"/>
          <p:cNvSpPr txBox="1"/>
          <p:nvPr>
            <p:ph idx="1" type="body"/>
          </p:nvPr>
        </p:nvSpPr>
        <p:spPr>
          <a:xfrm>
            <a:off x="128075" y="2630325"/>
            <a:ext cx="34260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Πορεία Loss στο validation και train dataset</a:t>
            </a:r>
            <a:endParaRPr/>
          </a:p>
        </p:txBody>
      </p:sp>
      <p:sp>
        <p:nvSpPr>
          <p:cNvPr id="290" name="Google Shape;290;ga3cbce4977_0_24"/>
          <p:cNvSpPr txBox="1"/>
          <p:nvPr/>
        </p:nvSpPr>
        <p:spPr>
          <a:xfrm>
            <a:off x="-70050" y="4629525"/>
            <a:ext cx="34260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Πορεία  Accuracy στο validation και train dataset</a:t>
            </a:r>
            <a:endParaRPr>
              <a:solidFill>
                <a:schemeClr val="accent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1" name="Google Shape;291;ga3cbce4977_0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4075" y="1707350"/>
            <a:ext cx="5184225" cy="2145196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a3cbce4977_0_24"/>
          <p:cNvSpPr txBox="1"/>
          <p:nvPr/>
        </p:nvSpPr>
        <p:spPr>
          <a:xfrm>
            <a:off x="2997838" y="3760688"/>
            <a:ext cx="57864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CNN Classification Report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3cbce4977_0_66"/>
          <p:cNvSpPr txBox="1"/>
          <p:nvPr>
            <p:ph type="ctrTitle"/>
          </p:nvPr>
        </p:nvSpPr>
        <p:spPr>
          <a:xfrm>
            <a:off x="1265800" y="58100"/>
            <a:ext cx="45810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2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Συμπέρασμα</a:t>
            </a:r>
            <a:endParaRPr sz="320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98" name="Google Shape;298;ga3cbce4977_0_66"/>
          <p:cNvGraphicFramePr/>
          <p:nvPr/>
        </p:nvGraphicFramePr>
        <p:xfrm>
          <a:off x="1231150" y="1049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{8E0496A7-7812-43E4-AD78-55571C0B0FB2}</a:tableStyleId>
              </a:tblPr>
              <a:tblGrid>
                <a:gridCol w="1678325"/>
                <a:gridCol w="1678325"/>
                <a:gridCol w="1678325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Μοντέλο</a:t>
                      </a:r>
                      <a:endParaRPr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True Positive</a:t>
                      </a:r>
                      <a:endParaRPr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False Negative</a:t>
                      </a:r>
                      <a:endParaRPr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MLP</a:t>
                      </a:r>
                      <a:endParaRPr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1240 </a:t>
                      </a:r>
                      <a:endParaRPr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420</a:t>
                      </a:r>
                      <a:endParaRPr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RNN</a:t>
                      </a:r>
                      <a:endParaRPr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1218</a:t>
                      </a:r>
                      <a:endParaRPr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442</a:t>
                      </a:r>
                      <a:endParaRPr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CNN</a:t>
                      </a:r>
                      <a:endParaRPr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1334</a:t>
                      </a:r>
                      <a:endParaRPr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326</a:t>
                      </a:r>
                      <a:endParaRPr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299" name="Google Shape;299;ga3cbce4977_0_66"/>
          <p:cNvSpPr/>
          <p:nvPr/>
        </p:nvSpPr>
        <p:spPr>
          <a:xfrm>
            <a:off x="7079800" y="352025"/>
            <a:ext cx="1785000" cy="141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Καλύτερο Μοντέλο CNN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a3cbce4977_1_10"/>
          <p:cNvSpPr txBox="1"/>
          <p:nvPr>
            <p:ph type="title"/>
          </p:nvPr>
        </p:nvSpPr>
        <p:spPr>
          <a:xfrm>
            <a:off x="418522" y="1039125"/>
            <a:ext cx="15408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Ηλιάκη Γεωργία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5" name="Google Shape;305;ga3cbce4977_1_10"/>
          <p:cNvSpPr txBox="1"/>
          <p:nvPr>
            <p:ph idx="15" type="ctrTitle"/>
          </p:nvPr>
        </p:nvSpPr>
        <p:spPr>
          <a:xfrm>
            <a:off x="1181150" y="157950"/>
            <a:ext cx="45810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2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Ομάδα</a:t>
            </a:r>
            <a:endParaRPr sz="320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ga3cbce4977_1_10"/>
          <p:cNvSpPr txBox="1"/>
          <p:nvPr>
            <p:ph type="title"/>
          </p:nvPr>
        </p:nvSpPr>
        <p:spPr>
          <a:xfrm>
            <a:off x="3694747" y="1228975"/>
            <a:ext cx="15408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Κιντάκα Μιχαέλλα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7" name="Google Shape;307;ga3cbce4977_1_10"/>
          <p:cNvSpPr txBox="1"/>
          <p:nvPr>
            <p:ph type="title"/>
          </p:nvPr>
        </p:nvSpPr>
        <p:spPr>
          <a:xfrm>
            <a:off x="6092525" y="1089975"/>
            <a:ext cx="20100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Στεφανοπούλου Δανάη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8" name="Google Shape;308;ga3cbce4977_1_10"/>
          <p:cNvSpPr txBox="1"/>
          <p:nvPr>
            <p:ph idx="1" type="subTitle"/>
          </p:nvPr>
        </p:nvSpPr>
        <p:spPr>
          <a:xfrm>
            <a:off x="299900" y="1857300"/>
            <a:ext cx="2544900" cy="3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Contact Person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Μηχανικών Παραγωγής και Διοίκησης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Ανάπτυξη Κώδικα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Έλεγχος report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Έλεγχος Παρουσίασης 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sp>
        <p:nvSpPr>
          <p:cNvPr id="309" name="Google Shape;309;ga3cbce4977_1_10"/>
          <p:cNvSpPr txBox="1"/>
          <p:nvPr>
            <p:ph idx="1" type="subTitle"/>
          </p:nvPr>
        </p:nvSpPr>
        <p:spPr>
          <a:xfrm>
            <a:off x="3299550" y="2118500"/>
            <a:ext cx="2544900" cy="16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Οργάνωση και Διοίκηση Επιχειρήσεων 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Έλεγχος Κώδικα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Συγγραφή report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Δημιουργία Παρουσίασης 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sp>
        <p:nvSpPr>
          <p:cNvPr id="310" name="Google Shape;310;ga3cbce4977_1_10"/>
          <p:cNvSpPr txBox="1"/>
          <p:nvPr>
            <p:ph idx="1" type="subTitle"/>
          </p:nvPr>
        </p:nvSpPr>
        <p:spPr>
          <a:xfrm>
            <a:off x="6023700" y="2059925"/>
            <a:ext cx="25449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Οικονομικό 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Έλεγχος Κώδικα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Συγγραφή report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Δημιουργία Παρουσίασης 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8"/>
          <p:cNvSpPr txBox="1"/>
          <p:nvPr>
            <p:ph type="ctrTitle"/>
          </p:nvPr>
        </p:nvSpPr>
        <p:spPr>
          <a:xfrm>
            <a:off x="845614" y="598141"/>
            <a:ext cx="21534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THANKS!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"/>
          <p:cNvSpPr/>
          <p:nvPr/>
        </p:nvSpPr>
        <p:spPr>
          <a:xfrm>
            <a:off x="1316056" y="1571922"/>
            <a:ext cx="472200" cy="472200"/>
          </a:xfrm>
          <a:prstGeom prst="rect">
            <a:avLst/>
          </a:prstGeom>
          <a:solidFill>
            <a:srgbClr val="E3E4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4354056" y="1516423"/>
            <a:ext cx="472200" cy="472200"/>
          </a:xfrm>
          <a:prstGeom prst="rect">
            <a:avLst/>
          </a:prstGeom>
          <a:solidFill>
            <a:srgbClr val="E3E4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4305001" y="2647500"/>
            <a:ext cx="472200" cy="472200"/>
          </a:xfrm>
          <a:prstGeom prst="rect">
            <a:avLst/>
          </a:prstGeom>
          <a:solidFill>
            <a:srgbClr val="E3E4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1286899" y="2720430"/>
            <a:ext cx="472200" cy="472200"/>
          </a:xfrm>
          <a:prstGeom prst="rect">
            <a:avLst/>
          </a:prstGeom>
          <a:solidFill>
            <a:srgbClr val="E3E4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"/>
          <p:cNvSpPr txBox="1"/>
          <p:nvPr>
            <p:ph type="title"/>
          </p:nvPr>
        </p:nvSpPr>
        <p:spPr>
          <a:xfrm>
            <a:off x="1238652" y="1526020"/>
            <a:ext cx="6270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7" name="Google Shape;177;p2"/>
          <p:cNvSpPr txBox="1"/>
          <p:nvPr>
            <p:ph idx="1" type="subTitle"/>
          </p:nvPr>
        </p:nvSpPr>
        <p:spPr>
          <a:xfrm>
            <a:off x="1932806" y="1571923"/>
            <a:ext cx="1956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Διατύπωση προβλήματος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" name="Google Shape;178;p2"/>
          <p:cNvSpPr txBox="1"/>
          <p:nvPr>
            <p:ph idx="3" type="title"/>
          </p:nvPr>
        </p:nvSpPr>
        <p:spPr>
          <a:xfrm>
            <a:off x="4178554" y="2601595"/>
            <a:ext cx="6270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79" name="Google Shape;179;p2"/>
          <p:cNvSpPr txBox="1"/>
          <p:nvPr>
            <p:ph idx="4" type="subTitle"/>
          </p:nvPr>
        </p:nvSpPr>
        <p:spPr>
          <a:xfrm>
            <a:off x="5066056" y="2617648"/>
            <a:ext cx="1956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Συμπέρασμα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2"/>
          <p:cNvSpPr txBox="1"/>
          <p:nvPr>
            <p:ph idx="6" type="title"/>
          </p:nvPr>
        </p:nvSpPr>
        <p:spPr>
          <a:xfrm>
            <a:off x="4276656" y="1470536"/>
            <a:ext cx="6270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1" name="Google Shape;181;p2"/>
          <p:cNvSpPr txBox="1"/>
          <p:nvPr>
            <p:ph idx="7" type="subTitle"/>
          </p:nvPr>
        </p:nvSpPr>
        <p:spPr>
          <a:xfrm>
            <a:off x="4970794" y="1567716"/>
            <a:ext cx="1956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Δεδομένα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" name="Google Shape;182;p2"/>
          <p:cNvSpPr txBox="1"/>
          <p:nvPr>
            <p:ph idx="9" type="title"/>
          </p:nvPr>
        </p:nvSpPr>
        <p:spPr>
          <a:xfrm>
            <a:off x="1181154" y="2674513"/>
            <a:ext cx="6270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3" name="Google Shape;183;p2"/>
          <p:cNvSpPr txBox="1"/>
          <p:nvPr>
            <p:ph idx="13" type="subTitle"/>
          </p:nvPr>
        </p:nvSpPr>
        <p:spPr>
          <a:xfrm>
            <a:off x="1961156" y="2720423"/>
            <a:ext cx="1956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Μοντέλα / Αξιολόγηση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" name="Google Shape;184;p2"/>
          <p:cNvSpPr txBox="1"/>
          <p:nvPr>
            <p:ph idx="15" type="ctrTitle"/>
          </p:nvPr>
        </p:nvSpPr>
        <p:spPr>
          <a:xfrm>
            <a:off x="1232900" y="188701"/>
            <a:ext cx="33567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8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Περιεχόμενα</a:t>
            </a:r>
            <a:endParaRPr sz="280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2"/>
          <p:cNvSpPr/>
          <p:nvPr/>
        </p:nvSpPr>
        <p:spPr>
          <a:xfrm>
            <a:off x="1258551" y="3775500"/>
            <a:ext cx="472200" cy="472200"/>
          </a:xfrm>
          <a:prstGeom prst="rect">
            <a:avLst/>
          </a:prstGeom>
          <a:solidFill>
            <a:srgbClr val="E3E4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"/>
          <p:cNvSpPr txBox="1"/>
          <p:nvPr>
            <p:ph idx="3" type="title"/>
          </p:nvPr>
        </p:nvSpPr>
        <p:spPr>
          <a:xfrm>
            <a:off x="1181154" y="3729595"/>
            <a:ext cx="6270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87" name="Google Shape;187;p2"/>
          <p:cNvSpPr txBox="1"/>
          <p:nvPr>
            <p:ph idx="4" type="subTitle"/>
          </p:nvPr>
        </p:nvSpPr>
        <p:spPr>
          <a:xfrm>
            <a:off x="2065081" y="3722698"/>
            <a:ext cx="1956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Ομάδα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/>
          <p:nvPr>
            <p:ph idx="1" type="subTitle"/>
          </p:nvPr>
        </p:nvSpPr>
        <p:spPr>
          <a:xfrm>
            <a:off x="1664725" y="1491625"/>
            <a:ext cx="5582100" cy="22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i="1" lang="en">
                <a:solidFill>
                  <a:srgbClr val="3F3F3F"/>
                </a:solidFill>
              </a:rPr>
              <a:t>Το πρόγραμμα</a:t>
            </a:r>
            <a:r>
              <a:rPr i="1" lang="en">
                <a:solidFill>
                  <a:srgbClr val="3F3F3F"/>
                </a:solidFill>
              </a:rPr>
              <a:t> βιώσιμης ανάπτυξης των Ηνωμένων Εθνών στοχεύει στην αντιμετώπιση των προκλήσεων της παγκόσμιας κοινωνίας. Σκοπός των 17 SDGs είναι να προετοιμάσουν το δρόμο για έναν καλύτερο κόσμο.</a:t>
            </a:r>
            <a:endParaRPr i="1">
              <a:solidFill>
                <a:srgbClr val="3F3F3F"/>
              </a:solidFill>
            </a:endParaRPr>
          </a:p>
        </p:txBody>
      </p:sp>
      <p:sp>
        <p:nvSpPr>
          <p:cNvPr id="193" name="Google Shape;193;p3"/>
          <p:cNvSpPr txBox="1"/>
          <p:nvPr>
            <p:ph type="title"/>
          </p:nvPr>
        </p:nvSpPr>
        <p:spPr>
          <a:xfrm>
            <a:off x="5739582" y="3978394"/>
            <a:ext cx="23511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—Karin Bornett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"/>
          <p:cNvSpPr txBox="1"/>
          <p:nvPr>
            <p:ph type="ctrTitle"/>
          </p:nvPr>
        </p:nvSpPr>
        <p:spPr>
          <a:xfrm>
            <a:off x="1001725" y="66569"/>
            <a:ext cx="4968600" cy="8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8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Διατύπωση Προβλήματος</a:t>
            </a:r>
            <a:endParaRPr sz="280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4"/>
          <p:cNvSpPr txBox="1"/>
          <p:nvPr>
            <p:ph idx="1" type="subTitle"/>
          </p:nvPr>
        </p:nvSpPr>
        <p:spPr>
          <a:xfrm>
            <a:off x="179500" y="1275600"/>
            <a:ext cx="6120600" cy="31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1" lang="en"/>
              <a:t>“ Εξελίσσεται </a:t>
            </a:r>
            <a:r>
              <a:rPr b="1" i="1" lang="en">
                <a:solidFill>
                  <a:schemeClr val="accent3"/>
                </a:solidFill>
              </a:rPr>
              <a:t>η</a:t>
            </a:r>
            <a:r>
              <a:rPr b="1" i="1" lang="en">
                <a:solidFill>
                  <a:schemeClr val="accent3"/>
                </a:solidFill>
              </a:rPr>
              <a:t> κοινωνία</a:t>
            </a:r>
            <a:r>
              <a:rPr b="1" i="1" lang="en"/>
              <a:t> προς την επίτευξη των SDGs?” </a:t>
            </a:r>
            <a:endParaRPr b="1" i="1"/>
          </a:p>
          <a:p>
            <a:pPr indent="-285750" lvl="0" marL="28575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lang="en" sz="1200">
                <a:solidFill>
                  <a:srgbClr val="7F7F7F"/>
                </a:solidFill>
              </a:rPr>
              <a:t>Διερεύνηση πλήθους επιστημονικών άρθρων 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lang="en" sz="1200">
                <a:solidFill>
                  <a:srgbClr val="7F7F7F"/>
                </a:solidFill>
              </a:rPr>
              <a:t>Αυτοματοποίηση ε</a:t>
            </a:r>
            <a:r>
              <a:rPr lang="en" sz="1200">
                <a:solidFill>
                  <a:srgbClr val="7F7F7F"/>
                </a:solidFill>
              </a:rPr>
              <a:t>ντοπισμού επιχειρημάτων  υπέρ αυτής της κατεύθυνσης</a:t>
            </a:r>
            <a:endParaRPr sz="1200">
              <a:solidFill>
                <a:srgbClr val="7F7F7F"/>
              </a:solidFill>
            </a:endParaRPr>
          </a:p>
          <a:p>
            <a:pPr indent="-273050" lvl="0" marL="28575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F7F7F"/>
              </a:buClr>
              <a:buSzPts val="1200"/>
              <a:buChar char="⮚"/>
            </a:pPr>
            <a:r>
              <a:rPr lang="en" sz="1200">
                <a:solidFill>
                  <a:srgbClr val="7F7F7F"/>
                </a:solidFill>
              </a:rPr>
              <a:t>Αξιολόγηση προόδου </a:t>
            </a:r>
            <a:endParaRPr sz="1200">
              <a:solidFill>
                <a:srgbClr val="7F7F7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i="1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i="1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rPr b="1" i="1" lang="en">
                <a:solidFill>
                  <a:schemeClr val="accent3"/>
                </a:solidFill>
              </a:rPr>
              <a:t>Δημιουργία Νευρωνικού Δικτύου  για multiclass text classification</a:t>
            </a:r>
            <a:endParaRPr b="1" i="1">
              <a:solidFill>
                <a:schemeClr val="accent3"/>
              </a:solidFill>
            </a:endParaRPr>
          </a:p>
        </p:txBody>
      </p:sp>
      <p:sp>
        <p:nvSpPr>
          <p:cNvPr id="200" name="Google Shape;200;p4"/>
          <p:cNvSpPr/>
          <p:nvPr/>
        </p:nvSpPr>
        <p:spPr>
          <a:xfrm>
            <a:off x="3114540" y="3038550"/>
            <a:ext cx="144000" cy="504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67717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"/>
          <p:cNvSpPr txBox="1"/>
          <p:nvPr>
            <p:ph idx="1" type="subTitle"/>
          </p:nvPr>
        </p:nvSpPr>
        <p:spPr>
          <a:xfrm>
            <a:off x="124392" y="1339988"/>
            <a:ext cx="22212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b="1" lang="en" sz="1400">
                <a:latin typeface="Roboto"/>
                <a:ea typeface="Roboto"/>
                <a:cs typeface="Roboto"/>
                <a:sym typeface="Roboto"/>
              </a:rPr>
              <a:t>Περιλήψεις Επιστημονικών Άρθρων</a:t>
            </a:r>
            <a:endParaRPr b="1" sz="1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5"/>
          <p:cNvSpPr txBox="1"/>
          <p:nvPr>
            <p:ph idx="2" type="subTitle"/>
          </p:nvPr>
        </p:nvSpPr>
        <p:spPr>
          <a:xfrm>
            <a:off x="251595" y="1992790"/>
            <a:ext cx="19668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Κλιματική αλλαγή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Ισότητας των φύλων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Φτώχεια</a:t>
            </a:r>
            <a:endParaRPr/>
          </a:p>
        </p:txBody>
      </p:sp>
      <p:sp>
        <p:nvSpPr>
          <p:cNvPr id="207" name="Google Shape;207;p5"/>
          <p:cNvSpPr txBox="1"/>
          <p:nvPr>
            <p:ph type="ctrTitle"/>
          </p:nvPr>
        </p:nvSpPr>
        <p:spPr>
          <a:xfrm>
            <a:off x="1846528" y="267494"/>
            <a:ext cx="4391718" cy="9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8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Συλλογή Δεδομένων</a:t>
            </a:r>
            <a:endParaRPr sz="280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5"/>
          <p:cNvSpPr/>
          <p:nvPr/>
        </p:nvSpPr>
        <p:spPr>
          <a:xfrm>
            <a:off x="755428" y="3029728"/>
            <a:ext cx="1091100" cy="97800"/>
          </a:xfrm>
          <a:prstGeom prst="rect">
            <a:avLst/>
          </a:prstGeom>
          <a:solidFill>
            <a:srgbClr val="8E9C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5"/>
          <p:cNvSpPr/>
          <p:nvPr/>
        </p:nvSpPr>
        <p:spPr>
          <a:xfrm>
            <a:off x="3072088" y="2991270"/>
            <a:ext cx="870795" cy="9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537" y="3127528"/>
            <a:ext cx="1498882" cy="1498882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5"/>
          <p:cNvSpPr txBox="1"/>
          <p:nvPr/>
        </p:nvSpPr>
        <p:spPr>
          <a:xfrm>
            <a:off x="2911616" y="2417854"/>
            <a:ext cx="1183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8E9C9B"/>
                </a:solidFill>
                <a:latin typeface="Roboto"/>
                <a:ea typeface="Roboto"/>
                <a:cs typeface="Roboto"/>
                <a:sym typeface="Roboto"/>
              </a:rPr>
              <a:t>150 Κείμενα</a:t>
            </a:r>
            <a:endParaRPr b="1" i="0" sz="1400" u="none" cap="none" strike="noStrike">
              <a:solidFill>
                <a:srgbClr val="8E9C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" name="Google Shape;21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17563" y="3089070"/>
            <a:ext cx="1210872" cy="12108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3" name="Google Shape;213;p5"/>
          <p:cNvGraphicFramePr/>
          <p:nvPr/>
        </p:nvGraphicFramePr>
        <p:xfrm>
          <a:off x="4788024" y="1703499"/>
          <a:ext cx="3000000" cy="3000000"/>
        </p:xfrm>
        <a:graphic>
          <a:graphicData uri="http://schemas.openxmlformats.org/drawingml/2006/table">
            <a:tbl>
              <a:tblPr>
                <a:gradFill>
                  <a:gsLst>
                    <a:gs pos="0">
                      <a:srgbClr val="FFE0D4"/>
                    </a:gs>
                    <a:gs pos="35000">
                      <a:srgbClr val="FFE7DD"/>
                    </a:gs>
                    <a:gs pos="100000">
                      <a:srgbClr val="FFF5F1"/>
                    </a:gs>
                  </a:gsLst>
                  <a:lin ang="16200000" scaled="0"/>
                </a:gradFill>
                <a:tableStyleId>{8B3CD987-B0A8-4F03-8C4A-B2F3BBBCAAD1}</a:tableStyleId>
              </a:tblPr>
              <a:tblGrid>
                <a:gridCol w="2099075"/>
                <a:gridCol w="2005375"/>
              </a:tblGrid>
              <a:tr h="284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400" u="none" cap="none" strike="noStrike">
                          <a:solidFill>
                            <a:srgbClr val="8E9C9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</a:t>
                      </a:r>
                      <a:endParaRPr/>
                    </a:p>
                  </a:txBody>
                  <a:tcPr marT="45725" marB="45725" marR="68575" marL="68575" anchor="ctr">
                    <a:solidFill>
                      <a:srgbClr val="E3B5B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400" u="none" cap="none" strike="noStrike">
                          <a:solidFill>
                            <a:srgbClr val="8E9C9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Queries</a:t>
                      </a:r>
                      <a:endParaRPr/>
                    </a:p>
                  </a:txBody>
                  <a:tcPr marT="45725" marB="45725" marR="68575" marL="68575" anchor="ctr">
                    <a:solidFill>
                      <a:srgbClr val="E3B5B6"/>
                    </a:solidFill>
                  </a:tcPr>
                </a:tc>
              </a:tr>
              <a:tr h="853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5.3 Eliminate all harmful practices, such as child, early and forced marriage and female genital mutilation</a:t>
                      </a:r>
                      <a:endParaRPr/>
                    </a:p>
                  </a:txBody>
                  <a:tcPr marT="45725" marB="45725" marR="68575" marL="6857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"Female Genital Mutilation", "Child Marriage", "Forced Child Marriage"</a:t>
                      </a:r>
                      <a:endParaRPr/>
                    </a:p>
                  </a:txBody>
                  <a:tcPr marT="45725" marB="45725" marR="68575" marL="68575" anchor="ctr">
                    <a:solidFill>
                      <a:schemeClr val="lt1"/>
                    </a:solidFill>
                  </a:tcPr>
                </a:tc>
              </a:tr>
              <a:tr h="1233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5.2 Eliminate all forms of violence against all women and girls in the public and private spheres, including trafficking and sexual and other types of exploitation</a:t>
                      </a:r>
                      <a:endParaRPr/>
                    </a:p>
                  </a:txBody>
                  <a:tcPr marT="45725" marB="45725" marR="68575" marL="6857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"Female Genital Mutilation", "Intimate Partner Violence", "Violence against Women" , "Trafficking"</a:t>
                      </a:r>
                      <a:endParaRPr/>
                    </a:p>
                  </a:txBody>
                  <a:tcPr marT="45725" marB="45725" marR="68575" marL="6857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6"/>
          <p:cNvSpPr txBox="1"/>
          <p:nvPr>
            <p:ph type="ctrTitle"/>
          </p:nvPr>
        </p:nvSpPr>
        <p:spPr>
          <a:xfrm>
            <a:off x="1463875" y="104094"/>
            <a:ext cx="4968600" cy="8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8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Ανάλυση Δεδομένων</a:t>
            </a:r>
            <a:endParaRPr sz="280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6"/>
          <p:cNvSpPr/>
          <p:nvPr/>
        </p:nvSpPr>
        <p:spPr>
          <a:xfrm>
            <a:off x="5190448" y="2859782"/>
            <a:ext cx="173100" cy="813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20" name="Google Shape;220;p6"/>
          <p:cNvGraphicFramePr/>
          <p:nvPr/>
        </p:nvGraphicFramePr>
        <p:xfrm>
          <a:off x="1231726" y="26437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{847C86D8-899C-45C8-8A15-BF48F75F33DE}</a:tableStyleId>
              </a:tblPr>
              <a:tblGrid>
                <a:gridCol w="1008800"/>
                <a:gridCol w="1799500"/>
              </a:tblGrid>
              <a:tr h="246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200" u="none" cap="none" strike="noStrik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Label</a:t>
                      </a:r>
                      <a:endParaRPr/>
                    </a:p>
                  </a:txBody>
                  <a:tcPr marT="45725" marB="45725" marR="68575" marL="68575" anchor="ctr">
                    <a:lnL cap="flat" cmpd="sng" w="12700">
                      <a:solidFill>
                        <a:srgbClr val="74786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4786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4786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4786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CAFA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200" u="none" cap="none" strike="noStrik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Αριθμός Προτάσεων</a:t>
                      </a:r>
                      <a:endParaRPr/>
                    </a:p>
                  </a:txBody>
                  <a:tcPr marT="45725" marB="45725" marR="68575" marL="68575" anchor="ctr">
                    <a:lnL cap="flat" cmpd="sng" w="12700">
                      <a:solidFill>
                        <a:srgbClr val="74786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4786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4786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4786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CAFA3"/>
                    </a:solidFill>
                  </a:tcPr>
                </a:tc>
              </a:tr>
              <a:tr h="40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 LABEL</a:t>
                      </a:r>
                      <a:endParaRPr/>
                    </a:p>
                  </a:txBody>
                  <a:tcPr marT="45725" marB="45725" marR="68575" marL="68575" anchor="ctr">
                    <a:lnL cap="flat" cmpd="sng" w="12700">
                      <a:solidFill>
                        <a:srgbClr val="74786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4786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4786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4786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8.588 / 11.064 = 77.62%</a:t>
                      </a:r>
                      <a:endParaRPr/>
                    </a:p>
                  </a:txBody>
                  <a:tcPr marT="45725" marB="45725" marR="68575" marL="68575" anchor="ctr">
                    <a:lnL cap="flat" cmpd="sng" w="12700">
                      <a:solidFill>
                        <a:srgbClr val="74786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4786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4786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4786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EVIDENCE</a:t>
                      </a:r>
                      <a:endParaRPr/>
                    </a:p>
                  </a:txBody>
                  <a:tcPr marT="45725" marB="45725" marR="68575" marL="68575" anchor="ctr">
                    <a:lnL cap="flat" cmpd="sng" w="12700">
                      <a:solidFill>
                        <a:srgbClr val="74786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4786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4786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4786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1.486 / 11.064 = 13.43%</a:t>
                      </a:r>
                      <a:endParaRPr/>
                    </a:p>
                  </a:txBody>
                  <a:tcPr marT="45725" marB="45725" marR="68575" marL="68575" anchor="ctr">
                    <a:lnL cap="flat" cmpd="sng" w="12700">
                      <a:solidFill>
                        <a:srgbClr val="74786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4786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4786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4786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CLAIM</a:t>
                      </a:r>
                      <a:endParaRPr/>
                    </a:p>
                  </a:txBody>
                  <a:tcPr marT="45725" marB="45725" marR="68575" marL="68575" anchor="ctr">
                    <a:lnL cap="flat" cmpd="sng" w="12700">
                      <a:solidFill>
                        <a:srgbClr val="74786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4786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4786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4786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990 / 11.064 = 8.95%</a:t>
                      </a:r>
                      <a:endParaRPr/>
                    </a:p>
                  </a:txBody>
                  <a:tcPr marT="45725" marB="45725" marR="68575" marL="68575" anchor="ctr">
                    <a:lnL cap="flat" cmpd="sng" w="12700">
                      <a:solidFill>
                        <a:srgbClr val="74786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4786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4786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4786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1" name="Google Shape;221;p6"/>
          <p:cNvSpPr/>
          <p:nvPr/>
        </p:nvSpPr>
        <p:spPr>
          <a:xfrm>
            <a:off x="101060" y="1347614"/>
            <a:ext cx="2088232" cy="898007"/>
          </a:xfrm>
          <a:prstGeom prst="ellipse">
            <a:avLst/>
          </a:prstGeom>
          <a:solidFill>
            <a:schemeClr val="accent2"/>
          </a:solidFill>
          <a:ln cap="flat" cmpd="sng" w="25400">
            <a:solidFill>
              <a:srgbClr val="A794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890 CSV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11.604 σειρές &amp; 2 στήλες</a:t>
            </a:r>
            <a:endParaRPr b="0" i="1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2" name="Google Shape;222;p6"/>
          <p:cNvSpPr/>
          <p:nvPr/>
        </p:nvSpPr>
        <p:spPr>
          <a:xfrm>
            <a:off x="1058626" y="2931790"/>
            <a:ext cx="173100" cy="813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6"/>
          <p:cNvSpPr/>
          <p:nvPr/>
        </p:nvSpPr>
        <p:spPr>
          <a:xfrm>
            <a:off x="4139952" y="1347614"/>
            <a:ext cx="2088232" cy="898007"/>
          </a:xfrm>
          <a:prstGeom prst="ellipse">
            <a:avLst/>
          </a:prstGeom>
          <a:solidFill>
            <a:schemeClr val="accent2"/>
          </a:solidFill>
          <a:ln cap="flat" cmpd="sng" w="25400">
            <a:solidFill>
              <a:srgbClr val="A794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11.604 σειρές 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🡪 </a:t>
            </a:r>
            <a:r>
              <a:rPr b="0" i="1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643  διπλοεγγραφές</a:t>
            </a:r>
            <a:endParaRPr b="0" i="1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24" name="Google Shape;224;p6"/>
          <p:cNvGraphicFramePr/>
          <p:nvPr/>
        </p:nvGraphicFramePr>
        <p:xfrm>
          <a:off x="5363548" y="26236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{847C86D8-899C-45C8-8A15-BF48F75F33DE}</a:tableStyleId>
              </a:tblPr>
              <a:tblGrid>
                <a:gridCol w="1139875"/>
                <a:gridCol w="1647000"/>
              </a:tblGrid>
              <a:tr h="34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200" u="none" cap="none" strike="noStrik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Label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68575" marL="68575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200" u="none" cap="none" strike="noStrik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Αριθμός Προτάσεων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68575" marL="68575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4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 LABEL</a:t>
                      </a:r>
                      <a:endParaRPr/>
                    </a:p>
                  </a:txBody>
                  <a:tcPr marT="45725" marB="45725" marR="68575" marL="68575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624</a:t>
                      </a:r>
                      <a:endParaRPr/>
                    </a:p>
                  </a:txBody>
                  <a:tcPr marT="45725" marB="45725" marR="68575" marL="68575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0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EVIDENCE</a:t>
                      </a:r>
                      <a:endParaRPr/>
                    </a:p>
                  </a:txBody>
                  <a:tcPr marT="45725" marB="45725" marR="68575" marL="68575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/>
                    </a:p>
                  </a:txBody>
                  <a:tcPr marT="45725" marB="45725" marR="68575" marL="68575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CLAIM</a:t>
                      </a:r>
                      <a:endParaRPr/>
                    </a:p>
                  </a:txBody>
                  <a:tcPr marT="45725" marB="45725" marR="68575" marL="68575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2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/>
                    </a:p>
                  </a:txBody>
                  <a:tcPr marT="45725" marB="45725" marR="68575" marL="68575" anchor="ctr">
                    <a:lnL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7"/>
          <p:cNvSpPr txBox="1"/>
          <p:nvPr>
            <p:ph type="ctrTitle"/>
          </p:nvPr>
        </p:nvSpPr>
        <p:spPr>
          <a:xfrm>
            <a:off x="2133778" y="63203"/>
            <a:ext cx="41058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8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Data Process</a:t>
            </a:r>
            <a:endParaRPr sz="280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7"/>
          <p:cNvSpPr/>
          <p:nvPr/>
        </p:nvSpPr>
        <p:spPr>
          <a:xfrm>
            <a:off x="2771800" y="25717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7"/>
          <p:cNvSpPr txBox="1"/>
          <p:nvPr/>
        </p:nvSpPr>
        <p:spPr>
          <a:xfrm>
            <a:off x="179512" y="3651870"/>
            <a:ext cx="33567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1A1919"/>
              </a:buClr>
              <a:buSzPts val="1400"/>
              <a:buFont typeface="Roboto"/>
              <a:buNone/>
            </a:pPr>
            <a:r>
              <a:t/>
            </a:r>
            <a:endParaRPr b="0" i="0" sz="1400" u="none" cap="none" strike="noStrike">
              <a:solidFill>
                <a:srgbClr val="49484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7"/>
          <p:cNvSpPr txBox="1"/>
          <p:nvPr>
            <p:ph idx="1" type="subTitle"/>
          </p:nvPr>
        </p:nvSpPr>
        <p:spPr>
          <a:xfrm>
            <a:off x="791072" y="1131590"/>
            <a:ext cx="6552728" cy="30974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82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Επεξεργασία Κειμένου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Αφαίρεση ειδικών χαρακτήρων και αριθμών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Μετατροπή όλων των γραμμάτων σε πεζά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Αφαίρεση των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stopwords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596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8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Διαχωρισμός δεδομένων σε </a:t>
            </a:r>
            <a:r>
              <a:rPr lang="en" sz="1400"/>
              <a:t> 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Train-Validation-Test datasets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Train        : 7523 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γραμμές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Validation : 1881 γραμμές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          : 1660 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γραμμές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596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54000" lvl="0" marL="48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9"/>
          <p:cNvSpPr txBox="1"/>
          <p:nvPr>
            <p:ph type="title"/>
          </p:nvPr>
        </p:nvSpPr>
        <p:spPr>
          <a:xfrm>
            <a:off x="323528" y="195486"/>
            <a:ext cx="4045200" cy="93610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28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Multilayer  Perceptron (MLP)</a:t>
            </a:r>
            <a:endParaRPr/>
          </a:p>
        </p:txBody>
      </p:sp>
      <p:sp>
        <p:nvSpPr>
          <p:cNvPr id="238" name="Google Shape;238;p9"/>
          <p:cNvSpPr txBox="1"/>
          <p:nvPr>
            <p:ph idx="1" type="subTitle"/>
          </p:nvPr>
        </p:nvSpPr>
        <p:spPr>
          <a:xfrm>
            <a:off x="251520" y="149163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/>
              <a:t>Y: </a:t>
            </a:r>
            <a:r>
              <a:rPr lang="en" sz="1400"/>
              <a:t>Column Vectorizer – OneHotEncoder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/>
              <a:t>X: Column Vectorizer – Count Vectorizer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/>
              <a:t>Compiling – Adam Optimizer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/>
              <a:t>Class Weight 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lang="en" sz="1400"/>
              <a:t> 0: 3.73 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lang="en" sz="1400"/>
              <a:t> 1: 2.48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lang="en" sz="1400"/>
              <a:t> 2: 0.43</a:t>
            </a:r>
            <a:endParaRPr sz="1400"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/>
              <a:t>Εποχές                 : 40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/>
              <a:t>Μέγεθος Batch  : 100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/>
              <a:t>Dropout Rate      : 0.2</a:t>
            </a:r>
            <a:endParaRPr sz="1400"/>
          </a:p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239" name="Google Shape;23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6025" y="77800"/>
            <a:ext cx="4320475" cy="3414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3.googleusercontent.com/2XA7PVvOwRvbzeJGXtLN8vGen6L7qdoYweHOP26Oiq0VCkqTUNlVkXFFp0lPx1HO77ZSbGUH0-aWmkR3g0dJdD3MhExj1fTxI6wPPS6Uzoxf2cJ1JhtryS0eVx9hMVIM8tfyHiRM" id="240" name="Google Shape;24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6025" y="3673925"/>
            <a:ext cx="4257000" cy="14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1"/>
          <p:cNvSpPr txBox="1"/>
          <p:nvPr>
            <p:ph type="ctrTitle"/>
          </p:nvPr>
        </p:nvSpPr>
        <p:spPr>
          <a:xfrm>
            <a:off x="117825" y="-71325"/>
            <a:ext cx="76023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2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Μodel Evaluation</a:t>
            </a:r>
            <a:endParaRPr/>
          </a:p>
        </p:txBody>
      </p:sp>
      <p:sp>
        <p:nvSpPr>
          <p:cNvPr id="246" name="Google Shape;246;p11"/>
          <p:cNvSpPr txBox="1"/>
          <p:nvPr>
            <p:ph idx="1" type="body"/>
          </p:nvPr>
        </p:nvSpPr>
        <p:spPr>
          <a:xfrm>
            <a:off x="769350" y="2396413"/>
            <a:ext cx="34260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Πορεία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Loss στο validation και train dataset</a:t>
            </a:r>
            <a:endParaRPr/>
          </a:p>
        </p:txBody>
      </p:sp>
      <p:pic>
        <p:nvPicPr>
          <p:cNvPr descr="https://lh4.googleusercontent.com/nWsxIdaWGfwZSaddkRt_n9E8IM4p39hbtIE7MFe52AZtFAn8BClUOniaGHY5bzKtlsQLdsM6kifG-pwFODBzdDbezTFHWy2ijAVMGe7sxa32zl411RxKSILAcgZIObVcNoclzZha" id="247" name="Google Shape;247;p11"/>
          <p:cNvPicPr preferRelativeResize="0"/>
          <p:nvPr/>
        </p:nvPicPr>
        <p:blipFill rotWithShape="1">
          <a:blip r:embed="rId3">
            <a:alphaModFix/>
          </a:blip>
          <a:srcRect b="0" l="6585" r="7103" t="0"/>
          <a:stretch/>
        </p:blipFill>
        <p:spPr>
          <a:xfrm>
            <a:off x="679700" y="851375"/>
            <a:ext cx="2873125" cy="1530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6.googleusercontent.com/3ryoKVScDALztQ3f7zw826tm0L4Zk18RB4DnKSzs9YRPZtvFl6IGzivaXfJ8tplQuXfSoyojhuZBc9hdLqiwcxy_ZnkE2jNDFjrtVr5LAaWKb121ECviGrfOIyn85pBuQfn728aB" id="248" name="Google Shape;248;p11"/>
          <p:cNvPicPr preferRelativeResize="0"/>
          <p:nvPr/>
        </p:nvPicPr>
        <p:blipFill rotWithShape="1">
          <a:blip r:embed="rId4">
            <a:alphaModFix/>
          </a:blip>
          <a:srcRect b="0" l="7813" r="6978" t="25434"/>
          <a:stretch/>
        </p:blipFill>
        <p:spPr>
          <a:xfrm>
            <a:off x="769350" y="2807925"/>
            <a:ext cx="2873125" cy="163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1"/>
          <p:cNvSpPr txBox="1"/>
          <p:nvPr/>
        </p:nvSpPr>
        <p:spPr>
          <a:xfrm>
            <a:off x="1047800" y="4442775"/>
            <a:ext cx="34260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Πορεία  Accuracy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στο validation και train dataset</a:t>
            </a:r>
            <a:endParaRPr>
              <a:solidFill>
                <a:schemeClr val="accent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https://lh3.googleusercontent.com/pdIE-m5Zz3IMLeVivmK6a90ErDLx17t2exytvufdn5B5asNZ6T3rjd_DcvDnE5D8F6Pql6L1MqgOeIm_Gbf7KG8v6SnKnapKSf-a1T08Su3i2LbeDjBX6FK3BWz4QhXrvROAZG61" id="250" name="Google Shape;250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8175" y="2760775"/>
            <a:ext cx="3731125" cy="15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1"/>
          <p:cNvSpPr txBox="1"/>
          <p:nvPr/>
        </p:nvSpPr>
        <p:spPr>
          <a:xfrm>
            <a:off x="5806900" y="4442775"/>
            <a:ext cx="34260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Classification Report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11"/>
          <p:cNvSpPr/>
          <p:nvPr/>
        </p:nvSpPr>
        <p:spPr>
          <a:xfrm>
            <a:off x="7105700" y="156650"/>
            <a:ext cx="1785000" cy="141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Evaluation Metrics on Test Dataset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Accuracy: 74%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AUC: 0.72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usic as Therapy Thesi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E9C9B"/>
      </a:accent1>
      <a:accent2>
        <a:srgbClr val="E5CBC1"/>
      </a:accent2>
      <a:accent3>
        <a:srgbClr val="494848"/>
      </a:accent3>
      <a:accent4>
        <a:srgbClr val="BA494B"/>
      </a:accent4>
      <a:accent5>
        <a:srgbClr val="E3E4E0"/>
      </a:accent5>
      <a:accent6>
        <a:srgbClr val="A6B4B3"/>
      </a:accent6>
      <a:hlink>
        <a:srgbClr val="1A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